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505" r:id="rId5"/>
    <p:sldId id="506" r:id="rId6"/>
    <p:sldId id="510" r:id="rId7"/>
    <p:sldId id="502" r:id="rId8"/>
    <p:sldId id="499" r:id="rId9"/>
    <p:sldId id="529" r:id="rId10"/>
    <p:sldId id="527" r:id="rId11"/>
    <p:sldId id="528" r:id="rId12"/>
    <p:sldId id="524" r:id="rId13"/>
    <p:sldId id="525" r:id="rId14"/>
    <p:sldId id="526" r:id="rId15"/>
    <p:sldId id="515" r:id="rId16"/>
    <p:sldId id="521" r:id="rId17"/>
    <p:sldId id="517" r:id="rId18"/>
    <p:sldId id="522" r:id="rId19"/>
    <p:sldId id="518" r:id="rId20"/>
    <p:sldId id="519" r:id="rId21"/>
    <p:sldId id="520" r:id="rId22"/>
    <p:sldId id="523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93" d="100"/>
          <a:sy n="93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3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20211029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슬라이드 성능 변동성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242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스타트업</a:t>
            </a:r>
            <a:r>
              <a:rPr lang="ko-KR" altLang="en-US" b="1" dirty="0" smtClean="0"/>
              <a:t> 협업 </a:t>
            </a:r>
            <a:r>
              <a:rPr lang="ko-KR" altLang="en-US" b="1" dirty="0" smtClean="0"/>
              <a:t>관련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52407" y="1768366"/>
            <a:ext cx="346994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latin typeface="+mj-ea"/>
              </a:rPr>
              <a:t>CNN</a:t>
            </a:r>
            <a:r>
              <a:rPr lang="ko-KR" altLang="en-US" sz="1100" b="1" dirty="0" smtClean="0">
                <a:latin typeface="+mj-ea"/>
              </a:rPr>
              <a:t>기반의 </a:t>
            </a:r>
            <a:r>
              <a:rPr lang="en-US" altLang="ko-KR" sz="1100" b="1" dirty="0" smtClean="0">
                <a:latin typeface="+mj-ea"/>
              </a:rPr>
              <a:t>normalization</a:t>
            </a:r>
            <a:r>
              <a:rPr lang="ko-KR" altLang="en-US" sz="1100" b="1" dirty="0" smtClean="0">
                <a:latin typeface="+mj-ea"/>
              </a:rPr>
              <a:t>의 위험 의견</a:t>
            </a:r>
            <a:endParaRPr lang="en-US" altLang="ko-KR" sz="11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+mj-ea"/>
              </a:rPr>
              <a:t>코드 공개 등에 대한 어려움</a:t>
            </a:r>
            <a:endParaRPr lang="en-US" altLang="ko-KR" sz="11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u="sng" dirty="0" smtClean="0">
                <a:solidFill>
                  <a:srgbClr val="FF0000"/>
                </a:solidFill>
                <a:latin typeface="+mj-ea"/>
              </a:rPr>
              <a:t>Step 0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의 추가가 필요함으로 시간 소요 증가</a:t>
            </a:r>
            <a:endParaRPr lang="en-US" altLang="ko-KR" sz="1100" b="1" u="sng" dirty="0" smtClean="0">
              <a:solidFill>
                <a:srgbClr val="FF000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여러가지 면에서 </a:t>
            </a:r>
            <a:r>
              <a:rPr lang="en-US" altLang="ko-KR" sz="1100" b="1" u="sng" dirty="0" smtClean="0">
                <a:solidFill>
                  <a:srgbClr val="FF0000"/>
                </a:solidFill>
                <a:latin typeface="+mj-ea"/>
              </a:rPr>
              <a:t>augmentation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으로 </a:t>
            </a:r>
            <a:r>
              <a:rPr lang="ko-KR" altLang="en-US" sz="1100" b="1" u="sng" dirty="0" err="1" smtClean="0">
                <a:solidFill>
                  <a:srgbClr val="FF0000"/>
                </a:solidFill>
                <a:latin typeface="+mj-ea"/>
              </a:rPr>
              <a:t>재학습이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 적절해 보임</a:t>
            </a:r>
            <a:endParaRPr lang="ko-KR" altLang="en-US" sz="1100" b="1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307"/>
            <a:ext cx="5752407" cy="2563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05972"/>
            <a:ext cx="5752407" cy="2661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752407" y="3903298"/>
            <a:ext cx="346994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>
                <a:latin typeface="+mj-ea"/>
              </a:rPr>
              <a:t>Color </a:t>
            </a:r>
            <a:r>
              <a:rPr lang="en-US" altLang="ko-KR" sz="1200" b="1" u="sng" dirty="0">
                <a:latin typeface="+mj-ea"/>
              </a:rPr>
              <a:t>augmentation</a:t>
            </a:r>
            <a:r>
              <a:rPr lang="ko-KR" altLang="en-US" sz="1200" b="1" u="sng" dirty="0">
                <a:latin typeface="+mj-ea"/>
              </a:rPr>
              <a:t>에 대한 효과 </a:t>
            </a:r>
            <a:r>
              <a:rPr lang="ko-KR" altLang="en-US" sz="1200" b="1" u="sng" dirty="0" smtClean="0">
                <a:latin typeface="+mj-ea"/>
              </a:rPr>
              <a:t>분석</a:t>
            </a:r>
            <a:r>
              <a:rPr lang="en-US" altLang="ko-KR" sz="1200" b="1" u="sng" dirty="0" smtClean="0">
                <a:latin typeface="+mj-ea"/>
              </a:rPr>
              <a:t>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 smtClean="0">
                <a:latin typeface="+mj-ea"/>
              </a:rPr>
              <a:t> </a:t>
            </a:r>
            <a:r>
              <a:rPr lang="en-US" altLang="ko-KR" sz="1200" b="1" u="sng" dirty="0">
                <a:latin typeface="+mj-ea"/>
              </a:rPr>
              <a:t>'</a:t>
            </a:r>
            <a:r>
              <a:rPr lang="ko-KR" altLang="en-US" sz="1200" b="1" u="sng" dirty="0">
                <a:latin typeface="+mj-ea"/>
              </a:rPr>
              <a:t>효과적인 </a:t>
            </a:r>
            <a:r>
              <a:rPr lang="en-US" altLang="ko-KR" sz="1200" b="1" u="sng" dirty="0">
                <a:latin typeface="+mj-ea"/>
              </a:rPr>
              <a:t>color augmentation </a:t>
            </a:r>
            <a:r>
              <a:rPr lang="ko-KR" altLang="en-US" sz="1200" b="1" u="sng" dirty="0">
                <a:latin typeface="+mj-ea"/>
              </a:rPr>
              <a:t>범위</a:t>
            </a:r>
            <a:r>
              <a:rPr lang="en-US" altLang="ko-KR" sz="1200" b="1" u="sng" dirty="0" smtClean="0">
                <a:latin typeface="+mj-ea"/>
              </a:rPr>
              <a:t>'</a:t>
            </a:r>
            <a:r>
              <a:rPr lang="ko-KR" altLang="en-US" sz="1200" b="1" u="sng" dirty="0" smtClean="0">
                <a:latin typeface="+mj-ea"/>
              </a:rPr>
              <a:t> 분석</a:t>
            </a:r>
            <a:endParaRPr lang="ko-KR" altLang="en-US" sz="1200" b="1" u="sng" dirty="0">
              <a:latin typeface="+mj-ea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7138245" y="3354747"/>
            <a:ext cx="418023" cy="38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6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스타트업</a:t>
            </a:r>
            <a:r>
              <a:rPr lang="ko-KR" altLang="en-US" b="1" dirty="0" smtClean="0"/>
              <a:t> 협업 </a:t>
            </a:r>
            <a:r>
              <a:rPr lang="ko-KR" altLang="en-US" b="1" dirty="0" smtClean="0"/>
              <a:t>관련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참고용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74320" y="738310"/>
            <a:ext cx="779089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질문사항</a:t>
            </a:r>
          </a:p>
          <a:p>
            <a:r>
              <a:rPr lang="ko-KR" altLang="en-US" sz="1100" dirty="0" smtClean="0"/>
              <a:t>1. 전반적인 학습 및 추론 과정(</a:t>
            </a:r>
            <a:r>
              <a:rPr lang="ko-KR" altLang="en-US" sz="1100" dirty="0" err="1" smtClean="0"/>
              <a:t>세단계가</a:t>
            </a:r>
            <a:r>
              <a:rPr lang="ko-KR" altLang="en-US" sz="1100" dirty="0" smtClean="0"/>
              <a:t> 있다고 말씀해 주셨는데, 저희가 직접 구현해 보기 위해 좀더 자세히 적어 주실 수 </a:t>
            </a:r>
            <a:r>
              <a:rPr lang="ko-KR" altLang="en-US" sz="1100" dirty="0" err="1" smtClean="0"/>
              <a:t>있으실지요</a:t>
            </a:r>
            <a:r>
              <a:rPr lang="ko-KR" altLang="en-US" sz="1100" dirty="0" smtClean="0"/>
              <a:t>?)</a:t>
            </a:r>
          </a:p>
          <a:p>
            <a:r>
              <a:rPr lang="ko-KR" altLang="en-US" sz="1100" dirty="0" smtClean="0"/>
              <a:t>학습 네트워크 종류(</a:t>
            </a:r>
            <a:r>
              <a:rPr lang="ko-KR" altLang="en-US" sz="1100" dirty="0" err="1" smtClean="0"/>
              <a:t>EfficientNet과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DenseNet</a:t>
            </a:r>
            <a:r>
              <a:rPr lang="ko-KR" altLang="en-US" sz="1100" dirty="0" smtClean="0"/>
              <a:t>?) 및 모델 </a:t>
            </a:r>
            <a:r>
              <a:rPr lang="ko-KR" altLang="en-US" sz="1100" dirty="0" err="1" smtClean="0"/>
              <a:t>input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size포함</a:t>
            </a:r>
            <a:endParaRPr lang="ko-KR" altLang="en-US" sz="1100" dirty="0" smtClean="0"/>
          </a:p>
          <a:p>
            <a:endParaRPr lang="ko-KR" altLang="en-US" sz="1100" b="1" u="sng" dirty="0" smtClean="0"/>
          </a:p>
          <a:p>
            <a:r>
              <a:rPr lang="en-US" altLang="ko-KR" sz="1100" b="1" u="sng" dirty="0" smtClean="0"/>
              <a:t>=&gt; </a:t>
            </a:r>
            <a:r>
              <a:rPr lang="ko-KR" altLang="en-US" sz="1100" b="1" u="sng" dirty="0" smtClean="0"/>
              <a:t>2단계 추론 과정에 사용되는, 패치 </a:t>
            </a:r>
            <a:r>
              <a:rPr lang="ko-KR" altLang="en-US" sz="1100" b="1" u="sng" dirty="0" err="1" smtClean="0"/>
              <a:t>분류기를</a:t>
            </a:r>
            <a:r>
              <a:rPr lang="ko-KR" altLang="en-US" sz="1100" b="1" u="sng" dirty="0" smtClean="0"/>
              <a:t> 중심적으로 확인해주시면 </a:t>
            </a:r>
            <a:r>
              <a:rPr lang="ko-KR" altLang="en-US" sz="1100" b="1" u="sng" dirty="0" err="1" smtClean="0"/>
              <a:t>좋을것</a:t>
            </a:r>
            <a:r>
              <a:rPr lang="ko-KR" altLang="en-US" sz="1100" b="1" u="sng" dirty="0" smtClean="0"/>
              <a:t> 같습니다. 패치는 슬라이드를 타일 모양으로 잘라낸 이미지 데이터 입니다. 사이즈는 256*256을 사용합니다.</a:t>
            </a:r>
          </a:p>
          <a:p>
            <a:endParaRPr lang="ko-KR" altLang="en-US" sz="1100" b="1" u="sng" dirty="0" smtClean="0"/>
          </a:p>
          <a:p>
            <a:r>
              <a:rPr lang="ko-KR" altLang="en-US" sz="1100" b="1" u="sng" dirty="0" smtClean="0"/>
              <a:t>주요한 패치 분류기 </a:t>
            </a:r>
            <a:r>
              <a:rPr lang="ko-KR" altLang="en-US" sz="1100" b="1" u="sng" dirty="0" err="1" smtClean="0"/>
              <a:t>아키텍쳐는</a:t>
            </a:r>
            <a:r>
              <a:rPr lang="ko-KR" altLang="en-US" sz="1100" b="1" u="sng" dirty="0" smtClean="0"/>
              <a:t> 아래와 같습니다</a:t>
            </a:r>
          </a:p>
          <a:p>
            <a:r>
              <a:rPr lang="ko-KR" altLang="en-US" sz="1100" b="1" u="sng" dirty="0" smtClean="0"/>
              <a:t>- </a:t>
            </a:r>
            <a:r>
              <a:rPr lang="ko-KR" altLang="en-US" sz="1100" b="1" u="sng" dirty="0" err="1" smtClean="0"/>
              <a:t>DenseNet</a:t>
            </a:r>
            <a:r>
              <a:rPr lang="ko-KR" altLang="en-US" sz="1100" b="1" u="sng" dirty="0" smtClean="0"/>
              <a:t> </a:t>
            </a:r>
          </a:p>
          <a:p>
            <a:r>
              <a:rPr lang="ko-KR" altLang="en-US" sz="1100" b="1" u="sng" dirty="0" smtClean="0"/>
              <a:t>- </a:t>
            </a:r>
            <a:r>
              <a:rPr lang="ko-KR" altLang="en-US" sz="1100" b="1" u="sng" dirty="0" err="1" smtClean="0"/>
              <a:t>EfficientNet</a:t>
            </a:r>
            <a:r>
              <a:rPr lang="ko-KR" altLang="en-US" sz="1100" b="1" u="sng" dirty="0" smtClean="0"/>
              <a:t> b5</a:t>
            </a:r>
          </a:p>
          <a:p>
            <a:endParaRPr lang="ko-KR" altLang="en-US" sz="1100" dirty="0" smtClean="0"/>
          </a:p>
          <a:p>
            <a:r>
              <a:rPr lang="ko-KR" altLang="en-US" sz="1100" dirty="0" smtClean="0"/>
              <a:t>2. </a:t>
            </a:r>
            <a:r>
              <a:rPr lang="ko-KR" altLang="en-US" sz="1100" dirty="0" err="1" smtClean="0"/>
              <a:t>패칭</a:t>
            </a:r>
            <a:r>
              <a:rPr lang="ko-KR" altLang="en-US" sz="1100" dirty="0" smtClean="0"/>
              <a:t> 알고리즘</a:t>
            </a:r>
          </a:p>
          <a:p>
            <a:r>
              <a:rPr lang="ko-KR" altLang="en-US" sz="1100" dirty="0" smtClean="0"/>
              <a:t>2.1. 이미지의 좌상단에서부터 50%씩 영역을 </a:t>
            </a:r>
            <a:r>
              <a:rPr lang="ko-KR" altLang="en-US" sz="1100" dirty="0" err="1" smtClean="0"/>
              <a:t>overlapping하여</a:t>
            </a:r>
            <a:r>
              <a:rPr lang="ko-KR" altLang="en-US" sz="1100" dirty="0" smtClean="0"/>
              <a:t>(</a:t>
            </a:r>
            <a:r>
              <a:rPr lang="ko-KR" altLang="en-US" sz="1100" dirty="0" err="1" smtClean="0"/>
              <a:t>normal은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overlapping없이</a:t>
            </a:r>
            <a:r>
              <a:rPr lang="ko-KR" altLang="en-US" sz="1100" dirty="0" smtClean="0"/>
              <a:t>) 256x256으로 패치 뜯기라고 말씀해 주셨는데, 맞는지요?</a:t>
            </a:r>
          </a:p>
          <a:p>
            <a:r>
              <a:rPr lang="ko-KR" altLang="en-US" sz="1100" dirty="0" smtClean="0"/>
              <a:t>다만, </a:t>
            </a:r>
            <a:r>
              <a:rPr lang="ko-KR" altLang="en-US" sz="1100" dirty="0" err="1" smtClean="0"/>
              <a:t>overlapping은</a:t>
            </a:r>
            <a:r>
              <a:rPr lang="ko-KR" altLang="en-US" sz="1100" dirty="0" smtClean="0"/>
              <a:t> 횡방향으로만 수행하고, 종방향으로는 없는 것이지요? 아니면 둘다 해서 50%인지요?</a:t>
            </a:r>
          </a:p>
          <a:p>
            <a:endParaRPr lang="ko-KR" altLang="en-US" sz="1100" dirty="0" smtClean="0"/>
          </a:p>
          <a:p>
            <a:r>
              <a:rPr lang="ko-KR" altLang="en-US" sz="1100" b="1" dirty="0" smtClean="0"/>
              <a:t>네 맞습니다. 해당 방식으로 패치를 생성합니다.</a:t>
            </a:r>
          </a:p>
          <a:p>
            <a:r>
              <a:rPr lang="ko-KR" altLang="en-US" sz="1100" b="1" dirty="0" err="1" smtClean="0"/>
              <a:t>오버레핑은</a:t>
            </a:r>
            <a:r>
              <a:rPr lang="ko-KR" altLang="en-US" sz="1100" b="1" dirty="0" smtClean="0"/>
              <a:t> 횡과 종 모두에서 이루어 집니다. 시작점을 예로 들면,</a:t>
            </a:r>
          </a:p>
          <a:p>
            <a:r>
              <a:rPr lang="ko-KR" altLang="en-US" sz="1100" b="1" dirty="0" smtClean="0"/>
              <a:t>(0.0) (128.0)</a:t>
            </a:r>
          </a:p>
          <a:p>
            <a:r>
              <a:rPr lang="ko-KR" altLang="en-US" sz="1100" b="1" dirty="0" smtClean="0"/>
              <a:t>(0.128)</a:t>
            </a:r>
            <a:endParaRPr lang="ko-KR" altLang="en-US" sz="1100" b="1" dirty="0"/>
          </a:p>
        </p:txBody>
      </p:sp>
      <p:sp>
        <p:nvSpPr>
          <p:cNvPr id="15" name="직사각형 14"/>
          <p:cNvSpPr/>
          <p:nvPr/>
        </p:nvSpPr>
        <p:spPr>
          <a:xfrm>
            <a:off x="274320" y="4476326"/>
            <a:ext cx="83940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2.2. </a:t>
            </a:r>
            <a:r>
              <a:rPr lang="ko-KR" altLang="en-US" sz="1100" dirty="0" smtClean="0"/>
              <a:t>그리고 이미지의 </a:t>
            </a:r>
            <a:r>
              <a:rPr lang="ko-KR" altLang="en-US" sz="1100" dirty="0" err="1" smtClean="0"/>
              <a:t>좌상단이면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tissue</a:t>
            </a:r>
            <a:r>
              <a:rPr lang="ko-KR" altLang="en-US" sz="1100" dirty="0" smtClean="0"/>
              <a:t>가 아닌 </a:t>
            </a:r>
            <a:r>
              <a:rPr lang="ko-KR" altLang="en-US" sz="1100" dirty="0" err="1" smtClean="0"/>
              <a:t>빈공간이</a:t>
            </a:r>
            <a:r>
              <a:rPr lang="ko-KR" altLang="en-US" sz="1100" dirty="0" smtClean="0"/>
              <a:t> 많은데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어떤 </a:t>
            </a:r>
            <a:r>
              <a:rPr lang="en-US" altLang="ko-KR" sz="1100" dirty="0" smtClean="0"/>
              <a:t>ROI</a:t>
            </a:r>
            <a:r>
              <a:rPr lang="ko-KR" altLang="en-US" sz="1100" dirty="0" smtClean="0"/>
              <a:t>를 잡아서 </a:t>
            </a:r>
            <a:r>
              <a:rPr lang="ko-KR" altLang="en-US" sz="1100" dirty="0" err="1" smtClean="0"/>
              <a:t>좌상단을</a:t>
            </a:r>
            <a:r>
              <a:rPr lang="ko-KR" altLang="en-US" sz="1100" dirty="0" smtClean="0"/>
              <a:t> 정의하면 될까요</a:t>
            </a:r>
            <a:r>
              <a:rPr lang="en-US" altLang="ko-KR" sz="1100" dirty="0" smtClean="0"/>
              <a:t>?</a:t>
            </a:r>
          </a:p>
          <a:p>
            <a:r>
              <a:rPr lang="ko-KR" altLang="en-US" sz="1100" dirty="0" smtClean="0"/>
              <a:t>즉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이미지 전체에서의 </a:t>
            </a:r>
            <a:r>
              <a:rPr lang="ko-KR" altLang="en-US" sz="1100" dirty="0" err="1" smtClean="0"/>
              <a:t>좌상단인지</a:t>
            </a:r>
            <a:r>
              <a:rPr lang="en-US" altLang="ko-KR" sz="1100" dirty="0" smtClean="0"/>
              <a:t>, tissue mask</a:t>
            </a:r>
            <a:r>
              <a:rPr lang="ko-KR" altLang="en-US" sz="1100" dirty="0" smtClean="0"/>
              <a:t>를 따로 만드셔서 </a:t>
            </a:r>
            <a:r>
              <a:rPr lang="ko-KR" altLang="en-US" sz="1100" dirty="0" err="1" smtClean="0"/>
              <a:t>좌상단을</a:t>
            </a:r>
            <a:r>
              <a:rPr lang="ko-KR" altLang="en-US" sz="1100" dirty="0" smtClean="0"/>
              <a:t> 잡으셨는지 궁금합니다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tissue mask</a:t>
            </a:r>
            <a:r>
              <a:rPr lang="ko-KR" altLang="en-US" sz="1100" dirty="0" smtClean="0"/>
              <a:t>를 만드셨다면</a:t>
            </a:r>
            <a:r>
              <a:rPr lang="en-US" altLang="ko-KR" sz="1100" dirty="0" smtClean="0"/>
              <a:t>, tissue mask</a:t>
            </a:r>
            <a:r>
              <a:rPr lang="ko-KR" altLang="en-US" sz="1100" dirty="0" smtClean="0"/>
              <a:t>를 만드는 알고리즘을 공유 부탁드립니다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100" b="1" dirty="0" smtClean="0"/>
              <a:t>따로 생성하지 않고 오픈슬라이드가 불러온 데이터의 최대 크기를 기준으로</a:t>
            </a:r>
            <a:endParaRPr lang="en-US" altLang="ko-KR" sz="1100" b="1" dirty="0" smtClean="0"/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sz="1100" b="1" dirty="0" smtClean="0"/>
              <a:t>모든 이미지를 </a:t>
            </a:r>
            <a:r>
              <a:rPr lang="ko-KR" altLang="en-US" sz="1100" b="1" dirty="0" err="1" smtClean="0"/>
              <a:t>타일링</a:t>
            </a:r>
            <a:r>
              <a:rPr lang="ko-KR" altLang="en-US" sz="1100" b="1" dirty="0" smtClean="0"/>
              <a:t> 합니다</a:t>
            </a:r>
            <a:r>
              <a:rPr lang="en-US" altLang="ko-KR" sz="1100" b="1" dirty="0" smtClean="0"/>
              <a:t>.</a:t>
            </a: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sz="1100" b="1" dirty="0" smtClean="0"/>
              <a:t>이후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코드 내에 필터 방법을 기준으로 이미지를 제거합니다</a:t>
            </a:r>
            <a:r>
              <a:rPr lang="en-US" altLang="ko-KR" sz="1100" b="1" dirty="0" smtClean="0"/>
              <a:t>.</a:t>
            </a: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sz="1100" b="1" dirty="0" smtClean="0"/>
              <a:t>필터를 통과한 조직을 포함한 이미지만 학습 데이터로 저장됩니다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endParaRPr lang="ko-KR" altLang="en-US" sz="11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21240" y="6185043"/>
            <a:ext cx="103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4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스타트업</a:t>
            </a:r>
            <a:r>
              <a:rPr lang="ko-KR" altLang="en-US" b="1" dirty="0" smtClean="0"/>
              <a:t> 협업 </a:t>
            </a:r>
            <a:r>
              <a:rPr lang="ko-KR" altLang="en-US" b="1" dirty="0" smtClean="0"/>
              <a:t>관련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6786" y="760287"/>
            <a:ext cx="6167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패치 메이커 </a:t>
            </a:r>
            <a:r>
              <a:rPr lang="en-US" altLang="ko-KR" sz="1600" dirty="0" smtClean="0"/>
              <a:t>(1</a:t>
            </a:r>
            <a:r>
              <a:rPr lang="ko-KR" altLang="en-US" sz="1600" dirty="0" err="1" smtClean="0"/>
              <a:t>단계용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코드 수정 및 전달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협업 목적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445678"/>
            <a:ext cx="6301802" cy="24859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6435" y="3570058"/>
            <a:ext cx="5845995" cy="241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61193" y="5662342"/>
            <a:ext cx="633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Filter </a:t>
            </a:r>
            <a:r>
              <a:rPr lang="ko-KR" altLang="en-US" u="sng" dirty="0" smtClean="0"/>
              <a:t>사용 여부 결정</a:t>
            </a:r>
            <a:r>
              <a:rPr lang="en-US" altLang="ko-KR" u="sng" dirty="0" smtClean="0"/>
              <a:t>:  </a:t>
            </a:r>
            <a:r>
              <a:rPr lang="ko-KR" altLang="en-US" u="sng" dirty="0" smtClean="0"/>
              <a:t>화이트 스페이스 및 노이즈 패치 제거용</a:t>
            </a:r>
            <a:r>
              <a:rPr lang="en-US" altLang="ko-KR" u="sng" dirty="0" smtClean="0"/>
              <a:t> </a:t>
            </a:r>
            <a:endParaRPr lang="ko-KR" altLang="en-US" u="sng" dirty="0"/>
          </a:p>
        </p:txBody>
      </p:sp>
      <p:cxnSp>
        <p:nvCxnSpPr>
          <p:cNvPr id="9" name="직선 연결선 8"/>
          <p:cNvCxnSpPr>
            <a:endCxn id="7" idx="0"/>
          </p:cNvCxnSpPr>
          <p:nvPr/>
        </p:nvCxnSpPr>
        <p:spPr>
          <a:xfrm>
            <a:off x="2161193" y="4551452"/>
            <a:ext cx="3165366" cy="1110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91883" y="1900507"/>
            <a:ext cx="280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 smtClean="0"/>
              <a:t>파일 타입 정의</a:t>
            </a:r>
            <a:r>
              <a:rPr lang="en-US" altLang="ko-KR" u="sng" dirty="0" smtClean="0"/>
              <a:t>: jpg or PNG</a:t>
            </a:r>
            <a:endParaRPr lang="ko-KR" altLang="en-US" u="sng" dirty="0"/>
          </a:p>
        </p:txBody>
      </p:sp>
      <p:cxnSp>
        <p:nvCxnSpPr>
          <p:cNvPr id="19" name="직선 연결선 18"/>
          <p:cNvCxnSpPr>
            <a:endCxn id="18" idx="2"/>
          </p:cNvCxnSpPr>
          <p:nvPr/>
        </p:nvCxnSpPr>
        <p:spPr>
          <a:xfrm flipV="1">
            <a:off x="1623317" y="2269839"/>
            <a:ext cx="5468587" cy="1646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25649" y="1402267"/>
            <a:ext cx="280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 smtClean="0"/>
              <a:t>오버 </a:t>
            </a:r>
            <a:r>
              <a:rPr lang="ko-KR" altLang="en-US" u="sng" dirty="0" err="1" smtClean="0"/>
              <a:t>레핑</a:t>
            </a:r>
            <a:r>
              <a:rPr lang="ko-KR" altLang="en-US" u="sng" dirty="0" smtClean="0"/>
              <a:t> 비율</a:t>
            </a:r>
            <a:r>
              <a:rPr lang="en-US" altLang="ko-KR" u="sng" dirty="0" smtClean="0"/>
              <a:t>: 0.25=25%</a:t>
            </a:r>
            <a:endParaRPr lang="ko-KR" altLang="en-US" u="sng" dirty="0"/>
          </a:p>
        </p:txBody>
      </p:sp>
      <p:cxnSp>
        <p:nvCxnSpPr>
          <p:cNvPr id="24" name="직선 연결선 23"/>
          <p:cNvCxnSpPr>
            <a:endCxn id="23" idx="2"/>
          </p:cNvCxnSpPr>
          <p:nvPr/>
        </p:nvCxnSpPr>
        <p:spPr>
          <a:xfrm flipV="1">
            <a:off x="2411957" y="1771599"/>
            <a:ext cx="1713713" cy="1659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0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스타트업</a:t>
            </a:r>
            <a:r>
              <a:rPr lang="ko-KR" altLang="en-US" b="1" dirty="0" smtClean="0"/>
              <a:t> 협업 </a:t>
            </a:r>
            <a:r>
              <a:rPr lang="ko-KR" altLang="en-US" b="1" dirty="0" smtClean="0"/>
              <a:t>관련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6786" y="760287"/>
            <a:ext cx="6167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인텔측에서</a:t>
            </a:r>
            <a:r>
              <a:rPr lang="ko-KR" altLang="en-US" sz="1600" dirty="0" smtClean="0"/>
              <a:t> 코드 업데이트 속도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배 개선됨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실험 등에 유용할 것으로 보임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10" y="2185345"/>
            <a:ext cx="3305175" cy="3514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18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9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변경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38" y="4265253"/>
            <a:ext cx="2882200" cy="2089755"/>
          </a:xfrm>
          <a:prstGeom prst="rect">
            <a:avLst/>
          </a:prstGeom>
        </p:spPr>
      </p:pic>
      <p:cxnSp>
        <p:nvCxnSpPr>
          <p:cNvPr id="91" name="직선 연결선 9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5540237" y="4265253"/>
            <a:ext cx="2882201" cy="2101804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540237" y="4001732"/>
            <a:ext cx="288220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409188" y="2623225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/>
          <p:cNvSpPr/>
          <p:nvPr/>
        </p:nvSpPr>
        <p:spPr>
          <a:xfrm>
            <a:off x="1514395" y="1709845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r="24443"/>
          <a:stretch/>
        </p:blipFill>
        <p:spPr>
          <a:xfrm>
            <a:off x="5722186" y="1058886"/>
            <a:ext cx="1079614" cy="77837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6636" y="1867066"/>
            <a:ext cx="1080479" cy="78982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7"/>
          <a:srcRect t="11695" r="23982" b="22032"/>
          <a:stretch/>
        </p:blipFill>
        <p:spPr>
          <a:xfrm>
            <a:off x="1515795" y="1958150"/>
            <a:ext cx="881672" cy="576478"/>
          </a:xfrm>
          <a:prstGeom prst="rect">
            <a:avLst/>
          </a:prstGeom>
        </p:spPr>
      </p:pic>
      <p:grpSp>
        <p:nvGrpSpPr>
          <p:cNvPr id="101" name="그룹 100"/>
          <p:cNvGrpSpPr/>
          <p:nvPr/>
        </p:nvGrpSpPr>
        <p:grpSpPr>
          <a:xfrm>
            <a:off x="1746740" y="1267393"/>
            <a:ext cx="518813" cy="546741"/>
            <a:chOff x="836087" y="1652297"/>
            <a:chExt cx="1277288" cy="1266224"/>
          </a:xfrm>
        </p:grpSpPr>
        <p:sp>
          <p:nvSpPr>
            <p:cNvPr id="102" name="타원 101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9"/>
          <a:srcRect l="1562" t="4908" r="1" b="2249"/>
          <a:stretch/>
        </p:blipFill>
        <p:spPr>
          <a:xfrm>
            <a:off x="2142223" y="1611556"/>
            <a:ext cx="287517" cy="272300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1404742" y="1121976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404742" y="986226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6349" y="1406121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108" name="object 27"/>
          <p:cNvSpPr txBox="1"/>
          <p:nvPr/>
        </p:nvSpPr>
        <p:spPr>
          <a:xfrm>
            <a:off x="2676092" y="981326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109" name="object 27"/>
          <p:cNvSpPr txBox="1"/>
          <p:nvPr/>
        </p:nvSpPr>
        <p:spPr>
          <a:xfrm>
            <a:off x="5704265" y="2744138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11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23" y="2090197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꺾인 연결선 111"/>
          <p:cNvCxnSpPr>
            <a:stCxn id="119" idx="2"/>
            <a:endCxn id="111" idx="0"/>
          </p:cNvCxnSpPr>
          <p:nvPr/>
        </p:nvCxnSpPr>
        <p:spPr>
          <a:xfrm rot="5400000">
            <a:off x="3992710" y="1984771"/>
            <a:ext cx="210851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07" idx="6"/>
            <a:endCxn id="115" idx="1"/>
          </p:cNvCxnSpPr>
          <p:nvPr/>
        </p:nvCxnSpPr>
        <p:spPr>
          <a:xfrm>
            <a:off x="3433971" y="1700158"/>
            <a:ext cx="1433774" cy="5176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5662671" y="996109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867745" y="1538135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오른쪽 화살표 115"/>
          <p:cNvSpPr/>
          <p:nvPr/>
        </p:nvSpPr>
        <p:spPr>
          <a:xfrm>
            <a:off x="2579993" y="1535146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>
            <a:endCxn id="115" idx="3"/>
          </p:cNvCxnSpPr>
          <p:nvPr/>
        </p:nvCxnSpPr>
        <p:spPr>
          <a:xfrm flipH="1" flipV="1">
            <a:off x="5404690" y="1751919"/>
            <a:ext cx="237551" cy="9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endCxn id="115" idx="3"/>
          </p:cNvCxnSpPr>
          <p:nvPr/>
        </p:nvCxnSpPr>
        <p:spPr>
          <a:xfrm flipH="1">
            <a:off x="5404690" y="1029079"/>
            <a:ext cx="257981" cy="72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4"/>
          <a:srcRect l="18306" b="19829"/>
          <a:stretch/>
        </p:blipFill>
        <p:spPr>
          <a:xfrm>
            <a:off x="3869444" y="1504574"/>
            <a:ext cx="457381" cy="374772"/>
          </a:xfrm>
          <a:prstGeom prst="rect">
            <a:avLst/>
          </a:prstGeom>
        </p:spPr>
      </p:pic>
      <p:sp>
        <p:nvSpPr>
          <p:cNvPr id="120" name="object 27"/>
          <p:cNvSpPr txBox="1"/>
          <p:nvPr/>
        </p:nvSpPr>
        <p:spPr>
          <a:xfrm>
            <a:off x="1559619" y="2772557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6218" y="3509117"/>
            <a:ext cx="864096" cy="985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 rot="20429804">
            <a:off x="5606750" y="3853067"/>
            <a:ext cx="132695" cy="45719"/>
          </a:xfrm>
          <a:prstGeom prst="rect">
            <a:avLst/>
          </a:prstGeom>
          <a:solidFill>
            <a:srgbClr val="0F4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 rot="1699552">
            <a:off x="5432669" y="3850452"/>
            <a:ext cx="132695" cy="45719"/>
          </a:xfrm>
          <a:prstGeom prst="rect">
            <a:avLst/>
          </a:prstGeom>
          <a:solidFill>
            <a:srgbClr val="0F4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20651" y="905756"/>
            <a:ext cx="6327800" cy="2386083"/>
          </a:xfrm>
          <a:prstGeom prst="roundRect">
            <a:avLst>
              <a:gd name="adj" fmla="val 44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자기 디스크 22"/>
          <p:cNvSpPr/>
          <p:nvPr/>
        </p:nvSpPr>
        <p:spPr>
          <a:xfrm>
            <a:off x="4966496" y="2975426"/>
            <a:ext cx="343534" cy="12916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순서도: 자기 디스크 123"/>
          <p:cNvSpPr/>
          <p:nvPr/>
        </p:nvSpPr>
        <p:spPr>
          <a:xfrm>
            <a:off x="4966495" y="2890934"/>
            <a:ext cx="343534" cy="12916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순서도: 자기 디스크 124"/>
          <p:cNvSpPr/>
          <p:nvPr/>
        </p:nvSpPr>
        <p:spPr>
          <a:xfrm>
            <a:off x="4966961" y="2801331"/>
            <a:ext cx="343534" cy="12916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꺾인 연결선 125"/>
          <p:cNvCxnSpPr>
            <a:stCxn id="115" idx="2"/>
            <a:endCxn id="125" idx="1"/>
          </p:cNvCxnSpPr>
          <p:nvPr/>
        </p:nvCxnSpPr>
        <p:spPr>
          <a:xfrm rot="16200000" flipH="1">
            <a:off x="4719659" y="2382261"/>
            <a:ext cx="835629" cy="251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6762" y="3487423"/>
            <a:ext cx="864096" cy="985229"/>
          </a:xfrm>
          <a:prstGeom prst="rect">
            <a:avLst/>
          </a:prstGeom>
        </p:spPr>
      </p:pic>
      <p:sp>
        <p:nvSpPr>
          <p:cNvPr id="128" name="직사각형 127"/>
          <p:cNvSpPr/>
          <p:nvPr/>
        </p:nvSpPr>
        <p:spPr>
          <a:xfrm>
            <a:off x="1254108" y="5008690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1254107" y="4745169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3043563" y="5008690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3043562" y="4745169"/>
            <a:ext cx="1383747" cy="25147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핵심 이미지 추출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27" name="꺾인 연결선 26"/>
          <p:cNvCxnSpPr>
            <a:stCxn id="127" idx="2"/>
            <a:endCxn id="129" idx="0"/>
          </p:cNvCxnSpPr>
          <p:nvPr/>
        </p:nvCxnSpPr>
        <p:spPr>
          <a:xfrm rot="5400000">
            <a:off x="2696138" y="3722496"/>
            <a:ext cx="272517" cy="17728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127" idx="2"/>
            <a:endCxn id="131" idx="0"/>
          </p:cNvCxnSpPr>
          <p:nvPr/>
        </p:nvCxnSpPr>
        <p:spPr>
          <a:xfrm rot="16200000" flipH="1">
            <a:off x="3590865" y="4600597"/>
            <a:ext cx="272517" cy="166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2"/>
          <a:srcRect r="51058"/>
          <a:stretch/>
        </p:blipFill>
        <p:spPr>
          <a:xfrm>
            <a:off x="3308672" y="5052494"/>
            <a:ext cx="875879" cy="1297574"/>
          </a:xfrm>
          <a:prstGeom prst="rect">
            <a:avLst/>
          </a:prstGeom>
        </p:spPr>
      </p:pic>
      <p:cxnSp>
        <p:nvCxnSpPr>
          <p:cNvPr id="134" name="꺾인 연결선 133"/>
          <p:cNvCxnSpPr>
            <a:stCxn id="130" idx="3"/>
            <a:endCxn id="121" idx="1"/>
          </p:cNvCxnSpPr>
          <p:nvPr/>
        </p:nvCxnSpPr>
        <p:spPr>
          <a:xfrm flipV="1">
            <a:off x="4427309" y="4001732"/>
            <a:ext cx="708909" cy="16995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2239" y="5109263"/>
            <a:ext cx="1471228" cy="1184036"/>
          </a:xfrm>
          <a:prstGeom prst="rect">
            <a:avLst/>
          </a:prstGeom>
        </p:spPr>
      </p:pic>
      <p:cxnSp>
        <p:nvCxnSpPr>
          <p:cNvPr id="136" name="꺾인 연결선 135"/>
          <p:cNvCxnSpPr>
            <a:stCxn id="124" idx="2"/>
            <a:endCxn id="127" idx="3"/>
          </p:cNvCxnSpPr>
          <p:nvPr/>
        </p:nvCxnSpPr>
        <p:spPr>
          <a:xfrm rot="10800000" flipV="1">
            <a:off x="4150859" y="2955518"/>
            <a:ext cx="815637" cy="10245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4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</a:t>
            </a:r>
            <a:r>
              <a:rPr lang="en-US" altLang="ko-KR" b="1" dirty="0" smtClean="0"/>
              <a:t>)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DeeplabV3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로 업데이트 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78654"/>
            <a:ext cx="8960811" cy="3832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575" y="1675856"/>
            <a:ext cx="185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</a:t>
            </a:r>
            <a:r>
              <a:rPr lang="ko-KR" altLang="en-US" dirty="0" smtClean="0"/>
              <a:t>을 투입한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0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5575" y="1000030"/>
            <a:ext cx="185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r>
              <a:rPr lang="ko-KR" altLang="en-US" dirty="0" smtClean="0"/>
              <a:t>을 투입한 경우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641"/>
            <a:ext cx="4753841" cy="42949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64" y="1925005"/>
            <a:ext cx="4416136" cy="4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9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DeeplabV3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로 업데이트 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4" y="766082"/>
            <a:ext cx="3889489" cy="28452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12" y="774524"/>
            <a:ext cx="3877949" cy="28367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4" y="3699047"/>
            <a:ext cx="3877949" cy="28367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12" y="3699047"/>
            <a:ext cx="3877949" cy="28367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44836" y="6535834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0302280010101_299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89986" y="317456"/>
            <a:ext cx="256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</a:t>
            </a:r>
            <a:r>
              <a:rPr lang="ko-KR" altLang="en-US" dirty="0" smtClean="0"/>
              <a:t>0302280010101</a:t>
            </a:r>
            <a:r>
              <a:rPr lang="en-US" altLang="ko-KR" dirty="0" smtClean="0"/>
              <a:t>_</a:t>
            </a:r>
            <a:r>
              <a:rPr lang="ko-KR" altLang="en-US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64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67209"/>
              </p:ext>
            </p:extLst>
          </p:nvPr>
        </p:nvGraphicFramePr>
        <p:xfrm>
          <a:off x="260466" y="515389"/>
          <a:ext cx="8725593" cy="5001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99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10/15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2063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Dicom</a:t>
                      </a:r>
                      <a:r>
                        <a:rPr lang="en-US" altLang="ko-KR" sz="1200" dirty="0" smtClean="0"/>
                        <a:t>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슬라이드를 다루는 </a:t>
                      </a:r>
                      <a:r>
                        <a:rPr lang="ko-KR" altLang="en-US" sz="1200" dirty="0" err="1" smtClean="0"/>
                        <a:t>확장자</a:t>
                      </a:r>
                      <a:r>
                        <a:rPr lang="ko-KR" altLang="en-US" sz="1200" dirty="0" smtClean="0"/>
                        <a:t> 일 뿐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스캐너간</a:t>
                      </a:r>
                      <a:r>
                        <a:rPr lang="ko-KR" altLang="en-US" sz="1200" dirty="0" smtClean="0"/>
                        <a:t> 차이를 줄이지는 못하는 것으로 확인됨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DICOM </a:t>
                      </a:r>
                      <a:r>
                        <a:rPr lang="ko-KR" altLang="en-US" sz="1200" dirty="0" smtClean="0"/>
                        <a:t>방향은 폐기하는 것이  좋을 것으로 보임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err="1" smtClean="0"/>
                        <a:t>데일리</a:t>
                      </a:r>
                      <a:r>
                        <a:rPr lang="ko-KR" altLang="en-US" sz="1100" dirty="0" smtClean="0"/>
                        <a:t> 데이터 공유</a:t>
                      </a:r>
                      <a:endParaRPr lang="en-US" altLang="ko-KR" sz="11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** Daily Scan **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번 스캐너 파일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:f\</a:t>
                      </a:r>
                      <a:r>
                        <a:rPr lang="en-US" altLang="ko-KR" sz="1100" dirty="0" err="1" smtClean="0"/>
                        <a:t>ai_solution_test</a:t>
                      </a:r>
                      <a:r>
                        <a:rPr lang="en-US" altLang="ko-KR" sz="1100" dirty="0" smtClean="0"/>
                        <a:t>\work_test1\20211001 ~ 20211007\Colon\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2</a:t>
                      </a:r>
                      <a:r>
                        <a:rPr lang="ko-KR" altLang="en-US" sz="1100" dirty="0" smtClean="0"/>
                        <a:t>번 스캐너 파일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f\</a:t>
                      </a:r>
                      <a:r>
                        <a:rPr lang="en-US" altLang="ko-KR" sz="1100" dirty="0" err="1" smtClean="0"/>
                        <a:t>ai_solution_test</a:t>
                      </a:r>
                      <a:r>
                        <a:rPr lang="en-US" altLang="ko-KR" sz="1100" dirty="0" smtClean="0"/>
                        <a:t>\work_test2\20211001 ~ 20211007\Colon\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3</a:t>
                      </a:r>
                      <a:r>
                        <a:rPr lang="ko-KR" altLang="en-US" sz="1100" dirty="0" smtClean="0"/>
                        <a:t>번 스캐너 파일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:\e\</a:t>
                      </a:r>
                      <a:r>
                        <a:rPr lang="en-US" altLang="ko-KR" sz="1100" dirty="0" err="1" smtClean="0"/>
                        <a:t>ai_solution_test</a:t>
                      </a:r>
                      <a:r>
                        <a:rPr lang="en-US" altLang="ko-KR" sz="1100" dirty="0" smtClean="0"/>
                        <a:t>\work_test3\20211001 ~ 20211007\Colon\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** Abnormal **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E\</a:t>
                      </a:r>
                      <a:r>
                        <a:rPr lang="en-US" altLang="ko-KR" sz="1100" dirty="0" err="1" smtClean="0"/>
                        <a:t>ai_solution_test</a:t>
                      </a:r>
                      <a:r>
                        <a:rPr lang="en-US" altLang="ko-KR" sz="1100" dirty="0" smtClean="0"/>
                        <a:t>\</a:t>
                      </a:r>
                      <a:r>
                        <a:rPr lang="en-US" altLang="ko-KR" sz="1100" dirty="0" err="1" smtClean="0"/>
                        <a:t>work_test_abnormal</a:t>
                      </a:r>
                      <a:r>
                        <a:rPr lang="en-US" altLang="ko-KR" sz="1100" dirty="0" smtClean="0"/>
                        <a:t>\20211003 ~ 20211004\Colon\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20636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963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934216"/>
              </p:ext>
            </p:extLst>
          </p:nvPr>
        </p:nvGraphicFramePr>
        <p:xfrm>
          <a:off x="260465" y="3442486"/>
          <a:ext cx="8725593" cy="33468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077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1603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589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과한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히트맵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케이스 조사중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진행 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모델이 블랙 박스로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원인 분석이 어려움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현재 모든 모델에서 해당 슬라이드에서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오버힛이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발생함을 확인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업데이트 모델 포함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슬라이드 내부를 직접 확인해서 비교가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과한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히트맵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케이스 조사중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진행 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업데이트된 모델의 경우는 히트와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prediction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의 일관성이 생성됨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이전 모델의 버그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혹은 대응이 어려운 케이스로 보임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967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스캐너 모델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대장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업데이트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내부 테스트 기준 </a:t>
                      </a:r>
                      <a:r>
                        <a:rPr lang="en-US" altLang="ko-KR" sz="1200" baseline="0" dirty="0" smtClean="0"/>
                        <a:t>95% </a:t>
                      </a:r>
                      <a:r>
                        <a:rPr lang="ko-KR" altLang="en-US" sz="1200" baseline="0" dirty="0" smtClean="0"/>
                        <a:t>성능 모델로 업데이트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패치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슬라이드 분류기 변경 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10/21 3</a:t>
                      </a:r>
                      <a:r>
                        <a:rPr lang="ko-KR" altLang="en-US" sz="1200" baseline="0" dirty="0" smtClean="0"/>
                        <a:t>시 출장 방문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err="1" smtClean="0"/>
                        <a:t>회의장소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err="1" smtClean="0"/>
                        <a:t>씨젠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DOAI</a:t>
                      </a:r>
                      <a:r>
                        <a:rPr lang="ko-KR" altLang="en-US" sz="1200" baseline="0" dirty="0" smtClean="0"/>
                        <a:t>관련 실무회의 진행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Color augmentation </a:t>
                      </a:r>
                      <a:r>
                        <a:rPr lang="ko-KR" altLang="en-US" sz="1200" baseline="0" dirty="0" smtClean="0"/>
                        <a:t>분석으로 방향 논의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기존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스캐너 고장 및 메인 스캐너 변경</a:t>
                      </a:r>
                      <a:r>
                        <a:rPr lang="en-US" altLang="ko-KR" sz="1200" baseline="0" dirty="0" smtClean="0"/>
                        <a:t>(1</a:t>
                      </a:r>
                      <a:r>
                        <a:rPr lang="ko-KR" altLang="en-US" sz="1200" baseline="0" dirty="0" smtClean="0"/>
                        <a:t>번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타일 메이커 수정 및 전달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타일 과정에 대한 전반적인 내용 공유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노이즈 필터를 포함하는 타일 메이커를 생성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DeeplabV3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로 업데이트 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7" y="734562"/>
            <a:ext cx="4086283" cy="29891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62" y="733456"/>
            <a:ext cx="4085379" cy="29885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759362" y="2546915"/>
            <a:ext cx="1450245" cy="1175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908" y="949622"/>
            <a:ext cx="306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이미지에 노이즈 있음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73354" y="37805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0302545010101_123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0" y="3768638"/>
            <a:ext cx="4086283" cy="29891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62" y="3768637"/>
            <a:ext cx="4086284" cy="2989188"/>
          </a:xfrm>
          <a:prstGeom prst="rect">
            <a:avLst/>
          </a:prstGeom>
        </p:spPr>
      </p:pic>
      <p:cxnSp>
        <p:nvCxnSpPr>
          <p:cNvPr id="5" name="직선 연결선 4"/>
          <p:cNvCxnSpPr>
            <a:stCxn id="12" idx="2"/>
          </p:cNvCxnSpPr>
          <p:nvPr/>
        </p:nvCxnSpPr>
        <p:spPr>
          <a:xfrm flipH="1">
            <a:off x="5542223" y="1318954"/>
            <a:ext cx="667384" cy="129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89" y="1037493"/>
            <a:ext cx="4265744" cy="31204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037493"/>
            <a:ext cx="4265744" cy="31204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5575" y="4522124"/>
            <a:ext cx="788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*현재 모델이 어려워 하는 파트는 </a:t>
            </a:r>
            <a:r>
              <a:rPr lang="en-US" altLang="ko-KR" dirty="0" smtClean="0"/>
              <a:t>Gland(?)</a:t>
            </a:r>
            <a:r>
              <a:rPr lang="ko-KR" altLang="en-US" dirty="0" smtClean="0"/>
              <a:t>에 대해서 </a:t>
            </a:r>
            <a:r>
              <a:rPr lang="ko-KR" altLang="en-US" dirty="0" err="1" smtClean="0"/>
              <a:t>헷갈려함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대다수의 </a:t>
            </a:r>
            <a:r>
              <a:rPr lang="en-US" altLang="ko-KR" dirty="0" smtClean="0"/>
              <a:t>N </a:t>
            </a:r>
            <a:r>
              <a:rPr lang="ko-KR" altLang="en-US" dirty="0" smtClean="0"/>
              <a:t>이미지에서 모양을 생성하지 않았으나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생성된 경우는 대부분 색이 진한 둥근 모양의 </a:t>
            </a:r>
            <a:r>
              <a:rPr lang="ko-KR" altLang="en-US" dirty="0" err="1" smtClean="0"/>
              <a:t>글랜드</a:t>
            </a:r>
            <a:r>
              <a:rPr lang="ko-KR" altLang="en-US" dirty="0" smtClean="0"/>
              <a:t> 혹은 </a:t>
            </a:r>
            <a:r>
              <a:rPr lang="ko-KR" altLang="en-US" dirty="0" err="1" smtClean="0"/>
              <a:t>뭉게진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글랜드에</a:t>
            </a:r>
            <a:r>
              <a:rPr lang="ko-KR" altLang="en-US" dirty="0" smtClean="0"/>
              <a:t> 대해서 표시하는 경향이 보임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381451" y="668161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0302552010101_85</a:t>
            </a:r>
          </a:p>
        </p:txBody>
      </p:sp>
    </p:spTree>
    <p:extLst>
      <p:ext uri="{BB962C8B-B14F-4D97-AF65-F5344CB8AC3E}">
        <p14:creationId xmlns:p14="http://schemas.microsoft.com/office/powerpoint/2010/main" val="49241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- 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superpixel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gnn</a:t>
            </a:r>
            <a:r>
              <a:rPr lang="en-US" altLang="ko-KR" sz="1600" dirty="0"/>
              <a:t> </a:t>
            </a:r>
            <a:r>
              <a:rPr lang="ko-KR" altLang="en-US" sz="1600" dirty="0"/>
              <a:t>이용하는 </a:t>
            </a:r>
            <a:r>
              <a:rPr lang="ko-KR" altLang="en-US" sz="1600" dirty="0" smtClean="0"/>
              <a:t>방법 </a:t>
            </a:r>
            <a:r>
              <a:rPr lang="ko-KR" altLang="en-US" sz="1600" dirty="0" err="1" smtClean="0"/>
              <a:t>연구중</a:t>
            </a:r>
            <a:endParaRPr lang="ko-KR" alt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en-US" altLang="ko-KR" sz="1600" dirty="0"/>
              <a:t>- </a:t>
            </a:r>
            <a:r>
              <a:rPr lang="en-US" altLang="ko-KR" sz="1600" dirty="0" smtClean="0"/>
              <a:t> CAM </a:t>
            </a:r>
            <a:r>
              <a:rPr lang="ko-KR" altLang="en-US" sz="1600" dirty="0"/>
              <a:t>이랑 비슷한 방법 코드 작업 중</a:t>
            </a:r>
            <a:endParaRPr lang="ko-KR" altLang="en-US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51" y="2476072"/>
            <a:ext cx="7522853" cy="35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748427"/>
              </p:ext>
            </p:extLst>
          </p:nvPr>
        </p:nvGraphicFramePr>
        <p:xfrm>
          <a:off x="260466" y="515388"/>
          <a:ext cx="8725593" cy="17618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60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10/15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158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/>
                        <a:t>어노테이션</a:t>
                      </a:r>
                      <a:r>
                        <a:rPr lang="ko-KR" altLang="en-US" sz="1000" dirty="0" smtClean="0"/>
                        <a:t> 이미지 추가</a:t>
                      </a:r>
                      <a:endParaRPr lang="en-US" altLang="ko-KR" sz="10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smtClean="0"/>
                        <a:t>Z:\01. </a:t>
                      </a:r>
                      <a:r>
                        <a:rPr lang="ko-KR" altLang="en-US" sz="1000" dirty="0" smtClean="0"/>
                        <a:t>현미경 이미지 통합</a:t>
                      </a:r>
                      <a:r>
                        <a:rPr lang="en-US" altLang="ko-KR" sz="1000" dirty="0" smtClean="0"/>
                        <a:t>\</a:t>
                      </a:r>
                      <a:r>
                        <a:rPr lang="ko-KR" altLang="en-US" sz="1000" dirty="0" err="1" smtClean="0"/>
                        <a:t>파일럿용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20210528 colon </a:t>
                      </a:r>
                      <a:r>
                        <a:rPr lang="ko-KR" altLang="en-US" sz="1000" dirty="0" smtClean="0"/>
                        <a:t>전문의 </a:t>
                      </a:r>
                      <a:r>
                        <a:rPr lang="en-US" altLang="ko-KR" sz="1000" dirty="0" smtClean="0"/>
                        <a:t>annotation\2021.09 colon 2</a:t>
                      </a:r>
                      <a:r>
                        <a:rPr lang="ko-KR" altLang="en-US" sz="1000" dirty="0" smtClean="0"/>
                        <a:t>차</a:t>
                      </a:r>
                      <a:r>
                        <a:rPr lang="en-US" altLang="ko-KR" sz="1000" dirty="0" smtClean="0"/>
                        <a:t>-7 (2013</a:t>
                      </a:r>
                      <a:r>
                        <a:rPr lang="ko-KR" altLang="en-US" sz="1000" dirty="0" smtClean="0"/>
                        <a:t>장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해당 위치에 </a:t>
                      </a:r>
                      <a:r>
                        <a:rPr lang="en-US" altLang="ko-KR" sz="1000" dirty="0" smtClean="0"/>
                        <a:t>colon  M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21906"/>
              </p:ext>
            </p:extLst>
          </p:nvPr>
        </p:nvGraphicFramePr>
        <p:xfrm>
          <a:off x="271550" y="2277266"/>
          <a:ext cx="8725593" cy="3506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172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현재</a:t>
                      </a:r>
                      <a:r>
                        <a:rPr lang="en-US" altLang="ko-KR" sz="1200" dirty="0" smtClean="0"/>
                        <a:t>, N </a:t>
                      </a:r>
                      <a:r>
                        <a:rPr lang="ko-KR" altLang="en-US" sz="1200" dirty="0" smtClean="0"/>
                        <a:t>분류 등에서 내부에서 실제 사용 중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유의미한 성능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필터 사용을 위한 매뉴얼 및 일부 사용자에 공유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Ppt</a:t>
                      </a:r>
                      <a:r>
                        <a:rPr lang="ko-KR" altLang="en-US" sz="1200" dirty="0" smtClean="0"/>
                        <a:t>와 비디오</a:t>
                      </a:r>
                      <a:r>
                        <a:rPr lang="ko-KR" altLang="en-US" sz="1200" baseline="0" dirty="0" smtClean="0"/>
                        <a:t> 매뉴얼 생성</a:t>
                      </a:r>
                      <a:endParaRPr lang="ko-KR" altLang="en-US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Weakly</a:t>
                      </a:r>
                      <a:r>
                        <a:rPr lang="en-US" altLang="ko-KR" baseline="0" dirty="0" smtClean="0"/>
                        <a:t> supervised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superpixel</a:t>
                      </a:r>
                      <a:r>
                        <a:rPr lang="ko-KR" altLang="en-US" sz="1200" baseline="0" dirty="0" smtClean="0"/>
                        <a:t>로 </a:t>
                      </a:r>
                      <a:r>
                        <a:rPr lang="en-US" altLang="ko-KR" sz="1200" baseline="0" dirty="0" err="1" smtClean="0"/>
                        <a:t>gnn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이용하는 방법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CAM </a:t>
                      </a:r>
                      <a:r>
                        <a:rPr lang="ko-KR" altLang="en-US" sz="1200" baseline="0" dirty="0" smtClean="0"/>
                        <a:t>이랑 비슷한 방법 코드 작업 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841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모델 업데이트 </a:t>
                      </a:r>
                      <a:r>
                        <a:rPr lang="en-US" altLang="ko-KR" sz="1200" dirty="0" smtClean="0"/>
                        <a:t>: (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적절한 </a:t>
                      </a:r>
                      <a:r>
                        <a:rPr lang="en-US" altLang="ko-KR" sz="1200" dirty="0" smtClean="0"/>
                        <a:t>normalization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연구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DeeplabV3+</a:t>
                      </a:r>
                      <a:r>
                        <a:rPr lang="ko-KR" altLang="en-US" sz="1200" baseline="0" dirty="0" smtClean="0"/>
                        <a:t>로 업데이트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노말을</a:t>
                      </a:r>
                      <a:r>
                        <a:rPr lang="ko-KR" altLang="en-US" sz="1200" dirty="0" smtClean="0"/>
                        <a:t> 학습하지 않은 </a:t>
                      </a:r>
                      <a:r>
                        <a:rPr lang="en-US" altLang="ko-KR" sz="1200" dirty="0" smtClean="0"/>
                        <a:t>DeeplabV3+ </a:t>
                      </a:r>
                      <a:r>
                        <a:rPr lang="ko-KR" altLang="en-US" sz="1200" dirty="0" smtClean="0"/>
                        <a:t>에 대한 결과 생성 및 분석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글랜드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세그멘테이션</a:t>
                      </a:r>
                      <a:r>
                        <a:rPr lang="ko-KR" altLang="en-US" sz="1200" dirty="0" smtClean="0"/>
                        <a:t> 경향성 확인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현재 모델이 어려워 하는 </a:t>
                      </a:r>
                      <a:r>
                        <a:rPr lang="ko-KR" altLang="en-US" sz="1200" dirty="0" err="1" smtClean="0"/>
                        <a:t>파트라는</a:t>
                      </a:r>
                      <a:r>
                        <a:rPr lang="ko-KR" altLang="en-US" sz="1200" dirty="0" smtClean="0"/>
                        <a:t> 의미 일수 있음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4007222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스캐너 모델 평가 </a:t>
            </a:r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err="1" smtClean="0">
                <a:latin typeface="+mj-ea"/>
                <a:ea typeface="+mj-ea"/>
              </a:rPr>
              <a:t>씨젠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2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–Daily data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96197" y="1360843"/>
            <a:ext cx="424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Acc.91.33% -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:91.88%, </a:t>
            </a:r>
            <a:r>
              <a:rPr lang="ko-KR" altLang="en-US" dirty="0" smtClean="0"/>
              <a:t>대장</a:t>
            </a:r>
            <a:r>
              <a:rPr lang="en-US" altLang="ko-KR" dirty="0" smtClean="0"/>
              <a:t>:90.75%</a:t>
            </a:r>
          </a:p>
          <a:p>
            <a:r>
              <a:rPr lang="en-US" altLang="ko-KR" dirty="0" smtClean="0"/>
              <a:t>: 3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Acc.92.34% -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:94.29%, </a:t>
            </a:r>
            <a:r>
              <a:rPr lang="ko-KR" altLang="en-US" dirty="0" smtClean="0"/>
              <a:t>대장</a:t>
            </a:r>
            <a:r>
              <a:rPr lang="en-US" altLang="ko-KR" dirty="0" smtClean="0"/>
              <a:t>:90.24%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7251" y="574251"/>
            <a:ext cx="5364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스캐너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3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대 비교 </a:t>
            </a:r>
            <a:endParaRPr lang="en-US" altLang="ko-KR" sz="1200" dirty="0" smtClean="0">
              <a:solidFill>
                <a:srgbClr val="1D1C1D"/>
              </a:solidFill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daily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스캔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중 기존 스캐너의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슬라이드 걸림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현상 확인 </a:t>
            </a:r>
            <a:endParaRPr lang="en-US" altLang="ko-KR" sz="1200" dirty="0" smtClean="0">
              <a:solidFill>
                <a:srgbClr val="1D1C1D"/>
              </a:solidFill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=&gt;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부품 파손 확인 </a:t>
            </a: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(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슬라이드 이미지에도 영향이 있었을 것으로 예상됨</a:t>
            </a: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)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149628" y="1447942"/>
            <a:ext cx="3092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1D1C1D"/>
                </a:solidFill>
                <a:latin typeface="NotoSansKR"/>
              </a:rPr>
              <a:t>메인 스캐너 교체 및 수리 완료</a:t>
            </a:r>
            <a:endParaRPr lang="ko-KR" altLang="en-US" sz="1400" dirty="0"/>
          </a:p>
        </p:txBody>
      </p:sp>
      <p:sp>
        <p:nvSpPr>
          <p:cNvPr id="6" name="아래쪽 화살표 5"/>
          <p:cNvSpPr/>
          <p:nvPr/>
        </p:nvSpPr>
        <p:spPr>
          <a:xfrm>
            <a:off x="499888" y="1180142"/>
            <a:ext cx="329148" cy="2644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직사각형 6"/>
          <p:cNvSpPr/>
          <p:nvPr/>
        </p:nvSpPr>
        <p:spPr>
          <a:xfrm>
            <a:off x="7139604" y="1029542"/>
            <a:ext cx="1964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 수리 후의 </a:t>
            </a:r>
            <a:r>
              <a:rPr lang="ko-KR" altLang="en-US" sz="1600" dirty="0" err="1"/>
              <a:t>Daily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test</a:t>
            </a:r>
            <a:r>
              <a:rPr lang="ko-KR" altLang="en-US" sz="1600" dirty="0"/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80" y="2584963"/>
            <a:ext cx="3567545" cy="13508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14" y="4011368"/>
            <a:ext cx="3619500" cy="1333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287" y="5383877"/>
            <a:ext cx="3550227" cy="13248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149" y="2558990"/>
            <a:ext cx="3876675" cy="1390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724" y="3992503"/>
            <a:ext cx="3848100" cy="13811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99" y="5344868"/>
            <a:ext cx="3895725" cy="1400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7353" y="3010384"/>
            <a:ext cx="119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</a:t>
            </a:r>
            <a:r>
              <a:rPr lang="en-US" altLang="ko-KR" dirty="0" smtClean="0"/>
              <a:t>+</a:t>
            </a:r>
            <a:r>
              <a:rPr lang="ko-KR" altLang="en-US" dirty="0" smtClean="0"/>
              <a:t>대장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0538" y="4619326"/>
            <a:ext cx="119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2255" y="5843747"/>
            <a:ext cx="119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대장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91171" y="2258325"/>
            <a:ext cx="136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(new)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09821" y="2213555"/>
            <a:ext cx="136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(old)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6316840"/>
            <a:ext cx="17374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대장 모델은 업데이트 이전 모델 사용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882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</a:t>
            </a:r>
            <a:r>
              <a:rPr lang="en-US" altLang="ko-KR" b="1" dirty="0" smtClean="0">
                <a:solidFill>
                  <a:srgbClr val="FF0000"/>
                </a:solidFill>
              </a:rPr>
              <a:t>abnormal </a:t>
            </a:r>
            <a:r>
              <a:rPr lang="en-US" altLang="ko-KR" b="1" dirty="0" smtClean="0">
                <a:solidFill>
                  <a:srgbClr val="FF0000"/>
                </a:solidFill>
              </a:rPr>
              <a:t>test (</a:t>
            </a:r>
            <a:r>
              <a:rPr lang="ko-KR" altLang="en-US" b="1" dirty="0" smtClean="0">
                <a:solidFill>
                  <a:srgbClr val="FF0000"/>
                </a:solidFill>
              </a:rPr>
              <a:t>참고용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73" y="1103538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2976978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322" y="4775424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Old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21603" y="742003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2315" t="51966" r="68853" b="23610"/>
          <a:stretch/>
        </p:blipFill>
        <p:spPr>
          <a:xfrm>
            <a:off x="781035" y="1111335"/>
            <a:ext cx="3961505" cy="18177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2222" t="52222" r="68890" b="23502"/>
          <a:stretch/>
        </p:blipFill>
        <p:spPr>
          <a:xfrm>
            <a:off x="773194" y="3006930"/>
            <a:ext cx="3969346" cy="180668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2315" t="52203" r="68935" b="24073"/>
          <a:stretch/>
        </p:blipFill>
        <p:spPr>
          <a:xfrm>
            <a:off x="821603" y="4878405"/>
            <a:ext cx="3950263" cy="17657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928" y="3453435"/>
            <a:ext cx="4254730" cy="1242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940" y="5407191"/>
            <a:ext cx="4228706" cy="114500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817274" y="1087042"/>
            <a:ext cx="0" cy="52829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아래쪽 화살표 7"/>
          <p:cNvSpPr/>
          <p:nvPr/>
        </p:nvSpPr>
        <p:spPr>
          <a:xfrm>
            <a:off x="6654106" y="4809851"/>
            <a:ext cx="806334" cy="547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035" y="2065454"/>
            <a:ext cx="2318632" cy="1331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1866" y="5037859"/>
            <a:ext cx="197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업데이트 후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837928" y="3164744"/>
            <a:ext cx="197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기존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033679" y="999546"/>
            <a:ext cx="38632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주요 네트워크 변경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업데이트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patch</a:t>
            </a:r>
            <a:r>
              <a:rPr lang="ko-KR" altLang="en-US" sz="1400" dirty="0" smtClean="0"/>
              <a:t>-</a:t>
            </a:r>
            <a:r>
              <a:rPr lang="ko-KR" altLang="en-US" sz="1400" dirty="0"/>
              <a:t>&gt; </a:t>
            </a:r>
            <a:r>
              <a:rPr lang="ko-KR" altLang="en-US" sz="1400" dirty="0" err="1"/>
              <a:t>efficeint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net</a:t>
            </a:r>
            <a:r>
              <a:rPr lang="ko-KR" altLang="en-US" sz="1400" dirty="0"/>
              <a:t> b5</a:t>
            </a:r>
            <a:r>
              <a:rPr lang="ko-KR" altLang="en-US" sz="1400" dirty="0" smtClean="0"/>
              <a:t>,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slide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featurecube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classifier</a:t>
            </a:r>
            <a:r>
              <a:rPr lang="ko-KR" altLang="en-US" sz="1400" dirty="0"/>
              <a:t>-&gt; </a:t>
            </a:r>
            <a:r>
              <a:rPr lang="ko-KR" altLang="en-US" sz="1400" dirty="0" err="1"/>
              <a:t>efficient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n</a:t>
            </a:r>
            <a:r>
              <a:rPr lang="ko-KR" altLang="en-US" sz="1400" dirty="0" err="1" smtClean="0"/>
              <a:t>et</a:t>
            </a:r>
            <a:r>
              <a:rPr lang="ko-KR" altLang="en-US" sz="1400" dirty="0" smtClean="0"/>
              <a:t> b3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70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이슈 슬라이드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83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43" y="550810"/>
            <a:ext cx="6064822" cy="308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899" y="3685797"/>
            <a:ext cx="6123963" cy="3172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2576" y="1054560"/>
            <a:ext cx="26863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전체적으로 </a:t>
            </a:r>
            <a:r>
              <a:rPr lang="ko-KR" altLang="en-US" sz="1600" dirty="0" err="1" smtClean="0"/>
              <a:t>히트되나</a:t>
            </a:r>
            <a:r>
              <a:rPr lang="en-US" altLang="ko-KR" sz="1600" dirty="0" smtClean="0"/>
              <a:t>, N</a:t>
            </a:r>
            <a:r>
              <a:rPr lang="ko-KR" altLang="en-US" sz="1600" dirty="0" smtClean="0"/>
              <a:t>으로 분류하는 이슈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 smtClean="0"/>
              <a:t>=&gt;: </a:t>
            </a:r>
            <a:r>
              <a:rPr lang="ko-KR" altLang="en-US" sz="1600" b="1" u="sng" dirty="0" smtClean="0"/>
              <a:t>일관성 오류 문제 </a:t>
            </a:r>
            <a:endParaRPr lang="ko-KR" altLang="en-US" sz="1600" b="1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106704" y="2944320"/>
            <a:ext cx="26863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내부 노이즈를 확인해 보았으나</a:t>
            </a:r>
            <a:r>
              <a:rPr lang="en-US" altLang="ko-KR" sz="1600" dirty="0" smtClean="0"/>
              <a:t>, (</a:t>
            </a:r>
            <a:r>
              <a:rPr lang="ko-KR" altLang="en-US" sz="1600" dirty="0" smtClean="0"/>
              <a:t>지문 등 쉽게 보이지 않는 노이즈를 예상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내부에서 </a:t>
            </a:r>
            <a:r>
              <a:rPr lang="ko-KR" altLang="en-US" sz="1600" b="1" u="sng" dirty="0" smtClean="0"/>
              <a:t>특이점 등은 확인 되지 않음</a:t>
            </a:r>
            <a:endParaRPr lang="en-US" altLang="ko-KR" sz="16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다만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조직 주변부에서 흩어져 떨어진 조직이 많이 보이긴 하였음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팬마크가</a:t>
            </a:r>
            <a:r>
              <a:rPr lang="ko-KR" altLang="en-US" sz="1200" dirty="0" smtClean="0"/>
              <a:t> 슬라이드에서 보였으나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조직 내부에 </a:t>
            </a:r>
            <a:r>
              <a:rPr lang="ko-KR" altLang="en-US" sz="1200" dirty="0" err="1" smtClean="0"/>
              <a:t>그어진것은</a:t>
            </a:r>
            <a:r>
              <a:rPr lang="ko-KR" altLang="en-US" sz="1200" dirty="0" smtClean="0"/>
              <a:t> 아님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348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5575" y="780240"/>
            <a:ext cx="682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업데이트된 </a:t>
            </a:r>
            <a:r>
              <a:rPr lang="en-US" altLang="ko-KR" sz="1400" dirty="0" smtClean="0"/>
              <a:t>colon 3class </a:t>
            </a:r>
            <a:r>
              <a:rPr lang="ko-KR" altLang="en-US" sz="1400" dirty="0" smtClean="0"/>
              <a:t>모델에서는 해당 이슈는 확인 되지 않음</a:t>
            </a:r>
            <a:endParaRPr lang="ko-KR" altLang="en-US" sz="1400" b="1" u="sng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6430"/>
          <a:stretch/>
        </p:blipFill>
        <p:spPr>
          <a:xfrm>
            <a:off x="477472" y="1331169"/>
            <a:ext cx="4594068" cy="1095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19300"/>
          <a:stretch/>
        </p:blipFill>
        <p:spPr>
          <a:xfrm>
            <a:off x="371705" y="2663078"/>
            <a:ext cx="6793945" cy="38795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82649"/>
          <a:stretch/>
        </p:blipFill>
        <p:spPr>
          <a:xfrm>
            <a:off x="5071540" y="1327860"/>
            <a:ext cx="1829518" cy="10953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071539" y="1337373"/>
            <a:ext cx="1021689" cy="1092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32005" y="4232973"/>
            <a:ext cx="1966570" cy="1092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56764" y="4141166"/>
            <a:ext cx="1379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 </a:t>
            </a:r>
            <a:r>
              <a:rPr lang="ko-KR" altLang="en-US" dirty="0" smtClean="0"/>
              <a:t>히트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대부분 </a:t>
            </a:r>
            <a:r>
              <a:rPr lang="en-US" altLang="ko-KR" dirty="0" smtClean="0"/>
              <a:t>D</a:t>
            </a:r>
            <a:r>
              <a:rPr lang="ko-KR" altLang="en-US" dirty="0" smtClean="0"/>
              <a:t>로 히트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01058" y="1690881"/>
            <a:ext cx="13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</a:t>
            </a:r>
            <a:r>
              <a:rPr lang="ko-KR" altLang="en-US" dirty="0" smtClean="0"/>
              <a:t>로 예측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10" idx="0"/>
          </p:cNvCxnSpPr>
          <p:nvPr/>
        </p:nvCxnSpPr>
        <p:spPr>
          <a:xfrm flipH="1" flipV="1">
            <a:off x="7489690" y="2194561"/>
            <a:ext cx="557031" cy="194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43784" y="2429853"/>
            <a:ext cx="1453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일관성 오류는 사라진 것으로 보임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8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33699</TotalTime>
  <Words>1048</Words>
  <Application>Microsoft Office PowerPoint</Application>
  <PresentationFormat>화면 슬라이드 쇼(4:3)</PresentationFormat>
  <Paragraphs>181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NotoSansKR</vt:lpstr>
      <vt:lpstr>맑은 고딕</vt:lpstr>
      <vt:lpstr>현대하모니 M</vt:lpstr>
      <vt:lpstr>Arial</vt:lpstr>
      <vt:lpstr>Calibri</vt:lpstr>
      <vt:lpstr>Calibri Light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442</cp:revision>
  <dcterms:created xsi:type="dcterms:W3CDTF">2021-03-24T07:36:17Z</dcterms:created>
  <dcterms:modified xsi:type="dcterms:W3CDTF">2021-10-29T07:21:38Z</dcterms:modified>
</cp:coreProperties>
</file>